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4ff17896b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g4ff17896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34e0cf62_0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34e0cf62_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0272f6d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0272f6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0272f6d0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0272f6d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d0272f6d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d0272f6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0272f6d0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0272f6d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0272f6d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0272f6d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d0272f6d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d0272f6d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d0272f6d0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d0272f6d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0272f6d0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d0272f6d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0272f6d0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0272f6d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79916c83f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79916c83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0272f6d0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0272f6d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0272f6d0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0272f6d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0272f6d0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0272f6d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0272f6d0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0272f6d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0272f6d0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0272f6d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0272f6d0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0272f6d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0272f6d0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0272f6d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0272f6d0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d0272f6d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0272f6d0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d0272f6d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0272f6d0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0272f6d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633e1e76f_0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633e1e76f_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0272f6d0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d0272f6d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0272f6d0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d0272f6d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0272f6d0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0272f6d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0272f6d0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0272f6d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0272f6d0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0272f6d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0272f6d0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0272f6d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d0272f6d0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d0272f6d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bfaa047f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bfaa04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d0272f6d0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d0272f6d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0272f6d0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0272f6d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34e0cf62_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634e0cf62_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0272f6d0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0272f6d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d0272f6d0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d0272f6d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c017ffb8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c017ffb8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c23932a7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c23932a7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c017ffb8_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c017ffb8_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c23932a7_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c23932a7_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9b37f8ca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9b37f8c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9eda135f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9eda135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9eda135f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9eda135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b37f8ca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b37f8c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b1788fa9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1b1788fa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9b37f8ca3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9b37f8ca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9b37f8ca3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9b37f8ca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9b37f8ca3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9b37f8ca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9b37f8ca3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9b37f8ca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c017ffb8_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c017ffb8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c41c46a7_0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c41c46a7_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c41c46a7_0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c41c46a7_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c41c46a7_0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c41c46a7_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c017ffb8_0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c017ffb8_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c41c46a7_0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c41c46a7_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34e0cf62_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34e0cf62_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c41c46a7_0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c41c46a7_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c41c46a7_0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c41c46a7_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b8bade80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b8bade8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9b37f8ca3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9b37f8ca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9b37f8ca3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9b37f8ca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9b37f8ca3_1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9b37f8ca3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9b37f8ca3_1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9b37f8ca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9b37f8ca3_1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9b37f8ca3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9b37f8ca3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9b37f8ca3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9b37f8ca3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9b37f8ca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34e0cf62_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34e0cf6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debc1e56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debc1e5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debc1e56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debc1e56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debc1e56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debc1e56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debc1e56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debc1e56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debc1e56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debc1e5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debc1e56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debc1e5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debc1e561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1debc1e56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debc1e561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debc1e5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56fd2d03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56fd2d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34e0cf62_0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34e0cf62_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b1788f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b1788f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0" y="4124513"/>
            <a:ext cx="8458200" cy="94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734343"/>
            <a:ext cx="7772400" cy="22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4124476"/>
            <a:ext cx="7772400" cy="9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947332"/>
            <a:ext cx="8229600" cy="46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947332"/>
            <a:ext cx="4030200" cy="46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56667" y="1949212"/>
            <a:ext cx="4030200" cy="46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0" y="5875079"/>
            <a:ext cx="8686800" cy="6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47332"/>
            <a:ext cx="8229600" cy="4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75.png"/><Relationship Id="rId7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/>
        </p:nvSpPr>
        <p:spPr>
          <a:xfrm>
            <a:off x="685800" y="4124476"/>
            <a:ext cx="77724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DE2"/>
                </a:solidFill>
              </a:rPr>
              <a:t>Mr. Channa Bankapur</a:t>
            </a:r>
            <a:endParaRPr sz="2400">
              <a:solidFill>
                <a:srgbClr val="EFEDE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DE2"/>
                </a:solidFill>
              </a:rPr>
              <a:t>channabankapur@pes.edu</a:t>
            </a:r>
            <a:endParaRPr sz="2400">
              <a:solidFill>
                <a:srgbClr val="EFEDE2"/>
              </a:solidFill>
            </a:endParaRPr>
          </a:p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163" y="6413875"/>
            <a:ext cx="5695675" cy="4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/>
        </p:nvSpPr>
        <p:spPr>
          <a:xfrm>
            <a:off x="685800" y="1034475"/>
            <a:ext cx="7772400" cy="29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1919"/>
                </a:solidFill>
              </a:rPr>
              <a:t>Design and Analysis of Algorithms (UE20CS251)</a:t>
            </a:r>
            <a:endParaRPr b="1" sz="4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2"/>
                </a:solidFill>
              </a:rPr>
              <a:t>Unit III - </a:t>
            </a:r>
            <a:r>
              <a:rPr b="1" lang="en" sz="3500">
                <a:solidFill>
                  <a:schemeClr val="dk2"/>
                </a:solidFill>
              </a:rPr>
              <a:t>Transform-and-Conquer</a:t>
            </a:r>
            <a:endParaRPr b="1" sz="36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270900" y="270900"/>
            <a:ext cx="85974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Write an algorithm for: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Searching an element in an array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</a:t>
            </a:r>
            <a:r>
              <a:rPr b="1" lang="en" sz="2400">
                <a:solidFill>
                  <a:schemeClr val="dk1"/>
                </a:solidFill>
              </a:rPr>
              <a:t>presorting-based</a:t>
            </a:r>
            <a:r>
              <a:rPr lang="en" sz="2400">
                <a:solidFill>
                  <a:schemeClr val="dk1"/>
                </a:solidFill>
              </a:rPr>
              <a:t> technique.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Analyze its time efficiency.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Compare with the brute force algorithm.</a:t>
            </a:r>
            <a:endParaRPr sz="24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850" y="4459675"/>
            <a:ext cx="2063460" cy="5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00" y="3825425"/>
            <a:ext cx="3819250" cy="5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8950" y="3854032"/>
            <a:ext cx="3253041" cy="5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5850" y="3854022"/>
            <a:ext cx="357407" cy="4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270900" y="270900"/>
            <a:ext cx="8597400" cy="13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Heaps:</a:t>
            </a:r>
            <a:endParaRPr sz="36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78536"/>
            <a:ext cx="9144000" cy="314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150" y="142575"/>
            <a:ext cx="3004450" cy="22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270900" y="270900"/>
            <a:ext cx="85974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Heaps: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of the following are heaps?</a:t>
            </a:r>
            <a:endParaRPr sz="240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824" y="1354500"/>
            <a:ext cx="3058625" cy="22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350" y="3732900"/>
            <a:ext cx="6453162" cy="22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500" y="99550"/>
            <a:ext cx="4758325" cy="31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00" y="3241100"/>
            <a:ext cx="8068100" cy="25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270900" y="270900"/>
            <a:ext cx="8682900" cy="5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heap can be implemented as an array by recording its elements in the top-down, left-to-right fashion (BFS-way).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such a representation (for convenience let’s store the heap’s elements in positions 1 through n of the array),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parental node keys will be in the first </a:t>
            </a:r>
            <a:r>
              <a:rPr b="1" lang="en" sz="2400"/>
              <a:t>⌊n/2</a:t>
            </a:r>
            <a:r>
              <a:rPr b="1" lang="en" sz="2400">
                <a:solidFill>
                  <a:schemeClr val="dk1"/>
                </a:solidFill>
              </a:rPr>
              <a:t>⌋</a:t>
            </a:r>
            <a:r>
              <a:rPr lang="en" sz="2400"/>
              <a:t> positions of the array, while the leaf keys will occupy the last </a:t>
            </a:r>
            <a:r>
              <a:rPr b="1" lang="en" sz="2400">
                <a:solidFill>
                  <a:schemeClr val="dk1"/>
                </a:solidFill>
              </a:rPr>
              <a:t>⌈</a:t>
            </a:r>
            <a:r>
              <a:rPr b="1" lang="en" sz="2400"/>
              <a:t>n/2</a:t>
            </a:r>
            <a:r>
              <a:rPr b="1" lang="en" sz="2400">
                <a:solidFill>
                  <a:schemeClr val="dk1"/>
                </a:solidFill>
              </a:rPr>
              <a:t>⌉</a:t>
            </a:r>
            <a:r>
              <a:rPr lang="en" sz="2400"/>
              <a:t> positions.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the children of a key in the array’s parental position </a:t>
            </a:r>
            <a:r>
              <a:rPr b="1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        (1 ≤ </a:t>
            </a:r>
            <a:r>
              <a:rPr b="1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≤ ⌊n/2⌋) will be in positions </a:t>
            </a:r>
            <a:r>
              <a:rPr b="1" lang="en" sz="2400">
                <a:solidFill>
                  <a:schemeClr val="dk1"/>
                </a:solidFill>
              </a:rPr>
              <a:t>2i</a:t>
            </a:r>
            <a:r>
              <a:rPr lang="en" sz="2400">
                <a:solidFill>
                  <a:schemeClr val="dk1"/>
                </a:solidFill>
              </a:rPr>
              <a:t> and </a:t>
            </a:r>
            <a:r>
              <a:rPr b="1" lang="en" sz="2400">
                <a:solidFill>
                  <a:schemeClr val="dk1"/>
                </a:solidFill>
              </a:rPr>
              <a:t>2i+1</a:t>
            </a:r>
            <a:r>
              <a:rPr lang="en" sz="2400">
                <a:solidFill>
                  <a:schemeClr val="dk1"/>
                </a:solidFill>
              </a:rPr>
              <a:t>, and, correspondingly, the parent of a key in position </a:t>
            </a:r>
            <a:r>
              <a:rPr b="1" lang="en" sz="2400">
                <a:solidFill>
                  <a:schemeClr val="dk1"/>
                </a:solidFill>
              </a:rPr>
              <a:t>j</a:t>
            </a:r>
            <a:r>
              <a:rPr lang="en" sz="2400">
                <a:solidFill>
                  <a:schemeClr val="dk1"/>
                </a:solidFill>
              </a:rPr>
              <a:t>                (2 ≤ </a:t>
            </a:r>
            <a:r>
              <a:rPr b="1" lang="en" sz="2400">
                <a:solidFill>
                  <a:schemeClr val="dk1"/>
                </a:solidFill>
              </a:rPr>
              <a:t>j</a:t>
            </a:r>
            <a:r>
              <a:rPr lang="en" sz="2400">
                <a:solidFill>
                  <a:schemeClr val="dk1"/>
                </a:solidFill>
              </a:rPr>
              <a:t> ≤ n) will be in position </a:t>
            </a:r>
            <a:r>
              <a:rPr b="1" lang="en" sz="2400">
                <a:solidFill>
                  <a:schemeClr val="dk1"/>
                </a:solidFill>
              </a:rPr>
              <a:t>⌊j/2⌋</a:t>
            </a:r>
            <a:r>
              <a:rPr lang="en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270900" y="270900"/>
            <a:ext cx="8597400" cy="5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Inserting a new element in the heap: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Add new element </a:t>
            </a:r>
            <a:r>
              <a:rPr b="1" lang="en" sz="2400"/>
              <a:t>‘10’</a:t>
            </a:r>
            <a:r>
              <a:rPr lang="en" sz="2400"/>
              <a:t> to the existing heap.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0" y="1335927"/>
            <a:ext cx="7406350" cy="42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1554125" y="0"/>
            <a:ext cx="7330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Construction of a heap from </a:t>
            </a:r>
            <a:r>
              <a:rPr b="1" lang="en" sz="2400"/>
              <a:t>top-down</a:t>
            </a:r>
            <a:r>
              <a:rPr lang="en" sz="2400"/>
              <a:t>:</a:t>
            </a:r>
            <a:endParaRPr sz="2400"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63" y="444063"/>
            <a:ext cx="8055299" cy="5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1554125" y="0"/>
            <a:ext cx="7330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Construction of a heap from </a:t>
            </a:r>
            <a:r>
              <a:rPr b="1" lang="en" sz="2400"/>
              <a:t>top-down</a:t>
            </a:r>
            <a:r>
              <a:rPr lang="en" sz="2400"/>
              <a:t>:</a:t>
            </a:r>
            <a:endParaRPr sz="2400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50" y="443988"/>
            <a:ext cx="8055297" cy="5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1554125" y="0"/>
            <a:ext cx="7330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Construction of a heap from </a:t>
            </a:r>
            <a:r>
              <a:rPr b="1" lang="en" sz="2400"/>
              <a:t>top-down</a:t>
            </a:r>
            <a:r>
              <a:rPr lang="en" sz="2400"/>
              <a:t>:</a:t>
            </a:r>
            <a:endParaRPr sz="2400"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60" y="444062"/>
            <a:ext cx="8055290" cy="5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/>
        </p:nvSpPr>
        <p:spPr>
          <a:xfrm>
            <a:off x="1554125" y="0"/>
            <a:ext cx="7330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Construction of a heap from </a:t>
            </a:r>
            <a:r>
              <a:rPr b="1" lang="en" sz="2400"/>
              <a:t>top-down</a:t>
            </a:r>
            <a:r>
              <a:rPr lang="en" sz="2400"/>
              <a:t>:</a:t>
            </a:r>
            <a:endParaRPr sz="2400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50" y="444063"/>
            <a:ext cx="8055299" cy="5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70900" y="1260475"/>
            <a:ext cx="85974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Transform-and-Conquer: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40" name="Google Shape;4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0" y="2160925"/>
            <a:ext cx="8597400" cy="2723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/>
        </p:nvSpPr>
        <p:spPr>
          <a:xfrm>
            <a:off x="1554125" y="0"/>
            <a:ext cx="7330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Construction of a heap from </a:t>
            </a:r>
            <a:r>
              <a:rPr b="1" lang="en" sz="2400"/>
              <a:t>top-down</a:t>
            </a:r>
            <a:r>
              <a:rPr lang="en" sz="2400"/>
              <a:t>:</a:t>
            </a:r>
            <a:endParaRPr sz="2400"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51" y="444063"/>
            <a:ext cx="8055290" cy="5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1554125" y="0"/>
            <a:ext cx="7330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Construction of a heap from </a:t>
            </a:r>
            <a:r>
              <a:rPr b="1" lang="en" sz="2400"/>
              <a:t>top-down</a:t>
            </a:r>
            <a:r>
              <a:rPr lang="en" sz="2400"/>
              <a:t>:</a:t>
            </a:r>
            <a:endParaRPr sz="2400"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50" y="444063"/>
            <a:ext cx="8055311" cy="5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1554125" y="0"/>
            <a:ext cx="7330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Construction of a heap from </a:t>
            </a:r>
            <a:r>
              <a:rPr b="1" lang="en" sz="2400"/>
              <a:t>top-down</a:t>
            </a:r>
            <a:r>
              <a:rPr lang="en" sz="2400"/>
              <a:t>:</a:t>
            </a:r>
            <a:endParaRPr sz="2400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50" y="444063"/>
            <a:ext cx="8055306" cy="5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/>
        </p:nvSpPr>
        <p:spPr>
          <a:xfrm>
            <a:off x="1554125" y="0"/>
            <a:ext cx="73308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Construction of a heap from </a:t>
            </a:r>
            <a:r>
              <a:rPr b="1" lang="en" sz="2400"/>
              <a:t>top-down</a:t>
            </a:r>
            <a:r>
              <a:rPr lang="en" sz="2400"/>
              <a:t>:</a:t>
            </a:r>
            <a:endParaRPr sz="2400"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50" y="444063"/>
            <a:ext cx="8055297" cy="5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9771" l="0" r="0" t="0"/>
          <a:stretch/>
        </p:blipFill>
        <p:spPr>
          <a:xfrm>
            <a:off x="1934301" y="1"/>
            <a:ext cx="5275389" cy="64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8425" cy="40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mp.png" id="179" name="Google Shape;1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50" y="638175"/>
            <a:ext cx="8420100" cy="55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00" y="0"/>
            <a:ext cx="8654407" cy="64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00" y="0"/>
            <a:ext cx="8654400" cy="64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88" y="0"/>
            <a:ext cx="8654416" cy="64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/>
          </a:blip>
          <a:srcRect b="30352" l="0" r="0" t="0"/>
          <a:stretch/>
        </p:blipFill>
        <p:spPr>
          <a:xfrm>
            <a:off x="1197650" y="0"/>
            <a:ext cx="6834419" cy="64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Presorting: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Interest in sorting algorithms is due, to a significant degree, to the fact that many questions about a list are easier to answer if the list is sorted.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0" y="3165175"/>
            <a:ext cx="8149200" cy="2581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185350" y="71300"/>
            <a:ext cx="8683200" cy="6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HeapBottomUp(H[1..n])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≤ 1) return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for i ← ⌊n/2⌋ downto 1 do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Heapify(H, i)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//For the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subtree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rooted at k, it sifts down H[k]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//as much as possible until it becomes a heap.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Heapify(H[1..n], k)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if(2*k &gt; n) return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//if H[k] is a leaf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 ← 2*k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//j points to left child of H[k]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if(j+1 ≤ n)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//if there exists a right child of H[k]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if(H[j+1] &gt; H[j]) j ← j+1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if(H[j] &gt; H[k])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//if greater child is greater than H[k]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H[j] ↔ H[k]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Heapify(H, j)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//Heapify the subtree rooted at j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850" y="0"/>
            <a:ext cx="7190700" cy="63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/>
        </p:nvSpPr>
        <p:spPr>
          <a:xfrm>
            <a:off x="270900" y="270900"/>
            <a:ext cx="85974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Efficiency of </a:t>
            </a:r>
            <a:r>
              <a:rPr b="1" lang="en" sz="2400">
                <a:solidFill>
                  <a:schemeClr val="dk1"/>
                </a:solidFill>
              </a:rPr>
              <a:t>construction of heap from </a:t>
            </a:r>
            <a:r>
              <a:rPr b="1" lang="en" sz="2400"/>
              <a:t>bottom-up: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 h be the height of the tree.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Two key comparisons at level of trickle down of an element.</a:t>
            </a:r>
            <a:endParaRPr sz="2400"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0" y="1632900"/>
            <a:ext cx="2031225" cy="4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00" y="2209350"/>
            <a:ext cx="5032300" cy="12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00" y="3610025"/>
            <a:ext cx="2565050" cy="12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9"/>
          <p:cNvSpPr txBox="1"/>
          <p:nvPr/>
        </p:nvSpPr>
        <p:spPr>
          <a:xfrm>
            <a:off x="194700" y="4995300"/>
            <a:ext cx="85974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≅ 2n ∈ Θ(n)</a:t>
            </a:r>
            <a:endParaRPr b="1" sz="2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525" y="0"/>
            <a:ext cx="6496945" cy="655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813" y="0"/>
            <a:ext cx="5844367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2"/>
          <p:cNvPicPr preferRelativeResize="0"/>
          <p:nvPr/>
        </p:nvPicPr>
        <p:blipFill rotWithShape="1">
          <a:blip r:embed="rId3">
            <a:alphaModFix/>
          </a:blip>
          <a:srcRect b="0" l="13234" r="17508" t="0"/>
          <a:stretch/>
        </p:blipFill>
        <p:spPr>
          <a:xfrm>
            <a:off x="1406300" y="40063"/>
            <a:ext cx="6331399" cy="6777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psort.png"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50" y="263075"/>
            <a:ext cx="7077075" cy="40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/>
        </p:nvSpPr>
        <p:spPr>
          <a:xfrm>
            <a:off x="270900" y="456250"/>
            <a:ext cx="8597400" cy="5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Maximum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Key Deletion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from a heap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Exchange the 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root’s key with 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last key K 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of the heap.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Decrease the heap’s size by 1.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“Heapify” the smaller tree by sifting K down the tree exactly in the same way we did it in the bottom-up heap construction algorithm.</a:t>
            </a:r>
            <a:endParaRPr sz="2400"/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725" y="0"/>
            <a:ext cx="6277275" cy="33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/>
        </p:nvSpPr>
        <p:spPr>
          <a:xfrm>
            <a:off x="185350" y="0"/>
            <a:ext cx="8683200" cy="6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HeapSort(H[1..n])</a:t>
            </a:r>
            <a:endParaRPr b="1"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HeapBottomUp(H[1..n])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//Construct heap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for i ← n downto 2 do</a:t>
            </a:r>
            <a:endParaRPr b="1"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H[1] ↔ H[i]</a:t>
            </a: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//H[1] has the max element</a:t>
            </a:r>
            <a:r>
              <a:rPr lang="en" sz="2100">
                <a:solidFill>
                  <a:schemeClr val="dk1"/>
                </a:solidFill>
              </a:rPr>
              <a:t>.</a:t>
            </a:r>
            <a:endParaRPr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Heapify(H[1..i-1], 1)</a:t>
            </a: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//Sift down H[1]</a:t>
            </a:r>
            <a:endParaRPr b="1"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HeapBottomUp(H[1..n])</a:t>
            </a:r>
            <a:endParaRPr b="1"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if(n ≤ 1) return</a:t>
            </a:r>
            <a:endParaRPr b="1"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for i ← ⌊n/2⌋ downto 1 do</a:t>
            </a:r>
            <a:endParaRPr b="1"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Heapify(H, i)</a:t>
            </a:r>
            <a:endParaRPr b="1"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Heapify(H[1..n], k)</a:t>
            </a:r>
            <a:endParaRPr b="1"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if(2*k &gt; n) return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//if H[k] is a leaf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 ← 2*k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//j points to left child of H[k]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if(j+1 ≤ n)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//if there exists a right child of H[k]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if(H[j+1] &gt; H[j]) j ← j+1</a:t>
            </a:r>
            <a:endParaRPr b="1"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if(H[j] &gt; H[k])</a:t>
            </a: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//if greater child is greater than H[k]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H[j] ↔ H[k]</a:t>
            </a:r>
            <a:endParaRPr b="1" sz="2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Heapify(H, j)</a:t>
            </a:r>
            <a:r>
              <a:rPr lang="en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//Heapify the subtree rooted at j</a:t>
            </a:r>
            <a:endParaRPr b="1" sz="2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59255" cy="641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Finding the </a:t>
            </a:r>
            <a:r>
              <a:rPr b="1" lang="en" sz="2600"/>
              <a:t>largest element</a:t>
            </a:r>
            <a:r>
              <a:rPr lang="en" sz="2600"/>
              <a:t> in an array of </a:t>
            </a:r>
            <a:r>
              <a:rPr b="1" lang="en" sz="2600"/>
              <a:t>n</a:t>
            </a:r>
            <a:r>
              <a:rPr lang="en" sz="2600"/>
              <a:t> numbers using the following approaches: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Brute Force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" sz="2600">
                <a:solidFill>
                  <a:schemeClr val="dk1"/>
                </a:solidFill>
              </a:rPr>
              <a:t>Decrease-n-Conquer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Divide-n-Conquer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 sz="2600"/>
              <a:t>Transform-n-Conquer (Presorting-based)</a:t>
            </a:r>
            <a:endParaRPr sz="2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202251" cy="64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88704" cy="64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8"/>
          <p:cNvSpPr txBox="1"/>
          <p:nvPr/>
        </p:nvSpPr>
        <p:spPr>
          <a:xfrm>
            <a:off x="3788700" y="0"/>
            <a:ext cx="5355300" cy="5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Analysis of Heapsort: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</a:t>
            </a:r>
            <a:r>
              <a:rPr b="1" baseline="-25000" lang="en" sz="2400"/>
              <a:t>Heapsort</a:t>
            </a:r>
            <a:r>
              <a:rPr b="1" lang="en" sz="2400"/>
              <a:t>(n)  =  T</a:t>
            </a:r>
            <a:r>
              <a:rPr b="1" baseline="-25000" lang="en" sz="2400"/>
              <a:t>Heap</a:t>
            </a:r>
            <a:r>
              <a:rPr b="1" lang="en" sz="2400"/>
              <a:t>(n)  +  T</a:t>
            </a:r>
            <a:r>
              <a:rPr b="1" baseline="-25000" lang="en" sz="2400"/>
              <a:t>Sort</a:t>
            </a:r>
            <a:r>
              <a:rPr b="1" lang="en" sz="2400"/>
              <a:t>(n)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T</a:t>
            </a:r>
            <a:r>
              <a:rPr b="1" baseline="-25000" lang="en" sz="2400">
                <a:solidFill>
                  <a:schemeClr val="dk1"/>
                </a:solidFill>
              </a:rPr>
              <a:t>Heapsort</a:t>
            </a:r>
            <a:r>
              <a:rPr b="1" lang="en" sz="2400">
                <a:solidFill>
                  <a:schemeClr val="dk1"/>
                </a:solidFill>
              </a:rPr>
              <a:t>(n)  ∈ max{𝚹(n), 𝚹(n logn)}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T</a:t>
            </a:r>
            <a:r>
              <a:rPr b="1" baseline="-25000" lang="en" sz="3000">
                <a:solidFill>
                  <a:schemeClr val="dk1"/>
                </a:solidFill>
              </a:rPr>
              <a:t>Heapsort</a:t>
            </a:r>
            <a:r>
              <a:rPr b="1" lang="en" sz="3000">
                <a:solidFill>
                  <a:schemeClr val="dk1"/>
                </a:solidFill>
              </a:rPr>
              <a:t>(n)  ∈ 𝚹(n logn)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Binary Trees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Binary Search Trees (BST)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What do we “conquer” by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transforming a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Binary Tree into a BST?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[Optional]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Boolean isBST(BinaryTree t);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BST BT2BST(BinaryTree t);</a:t>
            </a:r>
            <a:endParaRPr sz="2400"/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751" y="0"/>
            <a:ext cx="4663250" cy="388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/>
        </p:nvSpPr>
        <p:spPr>
          <a:xfrm>
            <a:off x="270900" y="270900"/>
            <a:ext cx="53769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Binary Trees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Binary Search Trees (BST)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do we “conquer” by transforming a Binary Tree into a BST?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Search!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Time complexity of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Inserting an element into a BST: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Searching for an element in a BST: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Average case: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Worst case: </a:t>
            </a:r>
            <a:endParaRPr sz="2400"/>
          </a:p>
        </p:txBody>
      </p:sp>
      <p:pic>
        <p:nvPicPr>
          <p:cNvPr id="277" name="Google Shape;2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663" y="134663"/>
            <a:ext cx="3248025" cy="59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/>
        </p:nvSpPr>
        <p:spPr>
          <a:xfrm>
            <a:off x="270900" y="155525"/>
            <a:ext cx="8396700" cy="25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Balanced Binary Search Trees: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Time complexity of worst-case of search in a BST is </a:t>
            </a:r>
            <a:r>
              <a:rPr b="1" lang="en" sz="2400"/>
              <a:t>O(n)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can we keep the BST balanced so that the worst-case is just </a:t>
            </a:r>
            <a:r>
              <a:rPr b="1" lang="en" sz="2400"/>
              <a:t>O(log n)</a:t>
            </a:r>
            <a:r>
              <a:rPr lang="en" sz="2400"/>
              <a:t> because the height of the tree is limited to </a:t>
            </a:r>
            <a:r>
              <a:rPr b="1" lang="en" sz="2400">
                <a:solidFill>
                  <a:schemeClr val="dk1"/>
                </a:solidFill>
              </a:rPr>
              <a:t>O(log n)</a:t>
            </a:r>
            <a:r>
              <a:rPr lang="en" sz="2400"/>
              <a:t>?</a:t>
            </a:r>
            <a:endParaRPr sz="2400"/>
          </a:p>
        </p:txBody>
      </p:sp>
      <p:pic>
        <p:nvPicPr>
          <p:cNvPr id="283" name="Google Shape;2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200" y="2811600"/>
            <a:ext cx="7245600" cy="32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/>
        </p:nvSpPr>
        <p:spPr>
          <a:xfrm>
            <a:off x="270900" y="270900"/>
            <a:ext cx="83736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Balanced Binary Search Trees: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Time complexity of worst-case of search in a BST is </a:t>
            </a:r>
            <a:r>
              <a:rPr b="1" lang="en" sz="2400"/>
              <a:t>O(n)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How can we keep the BST balanced so that the worst-case is just </a:t>
            </a:r>
            <a:r>
              <a:rPr b="1" lang="en" sz="2400">
                <a:solidFill>
                  <a:schemeClr val="dk1"/>
                </a:solidFill>
              </a:rPr>
              <a:t>O(log n)</a:t>
            </a:r>
            <a:r>
              <a:rPr lang="en" sz="2400">
                <a:solidFill>
                  <a:schemeClr val="dk1"/>
                </a:solidFill>
              </a:rPr>
              <a:t> because the height of the tree is limited to </a:t>
            </a:r>
            <a:r>
              <a:rPr b="1" lang="en" sz="2400">
                <a:solidFill>
                  <a:schemeClr val="dk1"/>
                </a:solidFill>
              </a:rPr>
              <a:t>O(log n)</a:t>
            </a:r>
            <a:r>
              <a:rPr lang="en" sz="2400">
                <a:solidFill>
                  <a:schemeClr val="dk1"/>
                </a:solidFill>
              </a:rPr>
              <a:t>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AVL Trees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Red-Black Trees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Splay Trees (Randomized)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Search Trees that are </a:t>
            </a:r>
            <a:r>
              <a:rPr b="1" lang="en" sz="2400"/>
              <a:t>Balanced Search Trees</a:t>
            </a:r>
            <a:r>
              <a:rPr lang="en" sz="2400"/>
              <a:t>, but not binary trees</a:t>
            </a:r>
            <a:r>
              <a:rPr lang="en" sz="2400"/>
              <a:t>.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2-3 Trees, 2-3-4 Trees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B Trees, B+ Trees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/>
          <p:nvPr/>
        </p:nvSpPr>
        <p:spPr>
          <a:xfrm>
            <a:off x="270900" y="270900"/>
            <a:ext cx="8597400" cy="3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AVL Trees: </a:t>
            </a:r>
            <a:r>
              <a:rPr lang="en" sz="2400"/>
              <a:t>An AVL tree is a BST in which the </a:t>
            </a:r>
            <a:r>
              <a:rPr b="1" lang="en" sz="2400"/>
              <a:t>balance factor</a:t>
            </a:r>
            <a:r>
              <a:rPr lang="en" sz="2400"/>
              <a:t> of every node is either 0, +1 or -1.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Balance factor:</a:t>
            </a:r>
            <a:r>
              <a:rPr lang="en" sz="2400"/>
              <a:t> The difference between the heights of the node’s left and right subtrees.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Height of a tree:</a:t>
            </a:r>
            <a:r>
              <a:rPr lang="en" sz="2400"/>
              <a:t> The longest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path from the root to a leaf.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height of a null tree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defined as -1.</a:t>
            </a:r>
            <a:endParaRPr sz="2400"/>
          </a:p>
        </p:txBody>
      </p:sp>
      <p:pic>
        <p:nvPicPr>
          <p:cNvPr id="294" name="Google Shape;2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500" y="1837025"/>
            <a:ext cx="4783500" cy="35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00" y="5617050"/>
            <a:ext cx="7050881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375" y="0"/>
            <a:ext cx="4783625" cy="49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75"/>
            <a:ext cx="4360375" cy="4341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0"/>
            <a:ext cx="672465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" y="3105150"/>
            <a:ext cx="7581900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6"/>
          <p:cNvSpPr txBox="1"/>
          <p:nvPr/>
        </p:nvSpPr>
        <p:spPr>
          <a:xfrm>
            <a:off x="270900" y="270900"/>
            <a:ext cx="85974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0000"/>
                </a:solidFill>
              </a:rPr>
              <a:t>Red</a:t>
            </a:r>
            <a:r>
              <a:rPr b="1" lang="en" sz="2400"/>
              <a:t> Black </a:t>
            </a:r>
            <a:r>
              <a:rPr b="1" lang="en" sz="2400">
                <a:solidFill>
                  <a:srgbClr val="00FF00"/>
                </a:solidFill>
              </a:rPr>
              <a:t>Tree</a:t>
            </a:r>
            <a:endParaRPr sz="2400">
              <a:solidFill>
                <a:srgbClr val="00FF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/>
              <a:t>A red-black tree is a binary search tree (BST) with one extra bit of storage per node: its color, which can be either RED or BLACK.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/>
              <a:t>By constraining the node colors on any simple path from the root to a leaf, red-black trees ensure that no such path is more than twice as long as any other, so that the tree is approximately balanced.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313" name="Google Shape;3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00" y="3179633"/>
            <a:ext cx="9144000" cy="287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Write an algorithm for: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Checking element uniqueness in an array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</a:t>
            </a:r>
            <a:r>
              <a:rPr b="1" lang="en" sz="2400">
                <a:solidFill>
                  <a:schemeClr val="dk1"/>
                </a:solidFill>
              </a:rPr>
              <a:t>presorting-based</a:t>
            </a:r>
            <a:r>
              <a:rPr lang="en" sz="2400">
                <a:solidFill>
                  <a:schemeClr val="dk1"/>
                </a:solidFill>
              </a:rPr>
              <a:t> technique.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Analyze its time efficiency.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Compare with the brute force algorithm.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/>
        </p:nvSpPr>
        <p:spPr>
          <a:xfrm>
            <a:off x="270900" y="270900"/>
            <a:ext cx="8597400" cy="4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Red</a:t>
            </a:r>
            <a:r>
              <a:rPr b="1" lang="en" sz="2400"/>
              <a:t> Black </a:t>
            </a:r>
            <a:r>
              <a:rPr b="1" lang="en" sz="2400">
                <a:solidFill>
                  <a:srgbClr val="00FF00"/>
                </a:solidFill>
              </a:rPr>
              <a:t>Tree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red-black tree is a binary search tree that satisfies the following red-black properties: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/>
              <a:t>Every node is either red or black.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/>
              <a:t>The root is black.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/>
              <a:t>Every leaf ( NIL ) is black.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/>
              <a:t>If a node is red, then both its children are black.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/>
              <a:t>For each node, all simple paths from the node to descendant leaves contain the same number of black nodes.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319" name="Google Shape;3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00" y="3979733"/>
            <a:ext cx="9144000" cy="287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8"/>
          <p:cNvSpPr txBox="1"/>
          <p:nvPr/>
        </p:nvSpPr>
        <p:spPr>
          <a:xfrm>
            <a:off x="270900" y="270900"/>
            <a:ext cx="859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Red</a:t>
            </a:r>
            <a:r>
              <a:rPr b="1" lang="en" sz="2400"/>
              <a:t> Black </a:t>
            </a:r>
            <a:r>
              <a:rPr b="1" lang="en" sz="2400">
                <a:solidFill>
                  <a:srgbClr val="00FF00"/>
                </a:solidFill>
              </a:rPr>
              <a:t>Tree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325" name="Google Shape;3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00" y="881500"/>
            <a:ext cx="8825001" cy="59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"/>
          <p:cNvSpPr txBox="1"/>
          <p:nvPr/>
        </p:nvSpPr>
        <p:spPr>
          <a:xfrm>
            <a:off x="270900" y="270900"/>
            <a:ext cx="8597400" cy="3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Red</a:t>
            </a:r>
            <a:r>
              <a:rPr b="1" lang="en" sz="2400"/>
              <a:t> Black </a:t>
            </a:r>
            <a:r>
              <a:rPr b="1" lang="en" sz="2400">
                <a:solidFill>
                  <a:srgbClr val="00FF00"/>
                </a:solidFill>
              </a:rPr>
              <a:t>Tree</a:t>
            </a:r>
            <a:r>
              <a:rPr b="1" lang="en" sz="2400"/>
              <a:t>: Insert operation</a:t>
            </a:r>
            <a:endParaRPr sz="24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/>
              <a:t>Insert in the usual way of inserting a node into a BST.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/>
              <a:t>If the node is root, color it black and return.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/>
              <a:t>Color the new node red.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/>
              <a:t>Fix the colors if the parent is also red.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/>
              <a:t>If it needs a rotate, use </a:t>
            </a:r>
            <a:r>
              <a:rPr lang="en" sz="2200">
                <a:solidFill>
                  <a:schemeClr val="dk1"/>
                </a:solidFill>
              </a:rPr>
              <a:t>RIGHT</a:t>
            </a:r>
            <a:r>
              <a:rPr lang="en" sz="2200">
                <a:solidFill>
                  <a:schemeClr val="dk1"/>
                </a:solidFill>
              </a:rPr>
              <a:t>-</a:t>
            </a:r>
            <a:r>
              <a:rPr lang="en" sz="2200">
                <a:solidFill>
                  <a:schemeClr val="dk1"/>
                </a:solidFill>
              </a:rPr>
              <a:t>ROTATE(T, y) or </a:t>
            </a:r>
            <a:r>
              <a:rPr lang="en" sz="2200"/>
              <a:t>LEFT-ROTATE(T, x).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/>
              <a:t>Go to step 4.</a:t>
            </a:r>
            <a:endParaRPr b="1" sz="2400"/>
          </a:p>
        </p:txBody>
      </p:sp>
      <p:pic>
        <p:nvPicPr>
          <p:cNvPr id="331" name="Google Shape;3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475" y="2650450"/>
            <a:ext cx="5597525" cy="17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20150"/>
            <a:ext cx="5519775" cy="23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4500"/>
            <a:ext cx="9144000" cy="526585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0"/>
          <p:cNvSpPr txBox="1"/>
          <p:nvPr/>
        </p:nvSpPr>
        <p:spPr>
          <a:xfrm>
            <a:off x="270900" y="270900"/>
            <a:ext cx="859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Red</a:t>
            </a:r>
            <a:r>
              <a:rPr b="1" lang="en" sz="2400"/>
              <a:t> Black </a:t>
            </a:r>
            <a:r>
              <a:rPr b="1" lang="en" sz="2400">
                <a:solidFill>
                  <a:srgbClr val="00FF00"/>
                </a:solidFill>
              </a:rPr>
              <a:t>Tree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/>
        </p:nvSpPr>
        <p:spPr>
          <a:xfrm>
            <a:off x="270900" y="270900"/>
            <a:ext cx="8597400" cy="21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2-3 Trees:</a:t>
            </a:r>
            <a:r>
              <a:rPr lang="en" sz="2400"/>
              <a:t> A 2-3 tree is a tree that can have nodes of two kinds; 2-nodes and 3-nodes. All its leaves must be on the same level so that a 2-3 tree is always height-balanced.</a:t>
            </a:r>
            <a:endParaRPr sz="2400"/>
          </a:p>
        </p:txBody>
      </p:sp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0" y="2536625"/>
            <a:ext cx="8597401" cy="3007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53050" cy="46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52107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75" y="0"/>
            <a:ext cx="7527322" cy="64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23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Construct a 2-3 Tree for the list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9, 5, 8, 3, 13, 16, 11, 14, 7</a:t>
            </a:r>
            <a:endParaRPr b="1"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7" y="0"/>
            <a:ext cx="8278519" cy="62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28000"/>
            <a:ext cx="7576374" cy="5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925" y="4890425"/>
            <a:ext cx="2072050" cy="4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12700"/>
            <a:ext cx="9020201" cy="29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7"/>
          <p:cNvSpPr txBox="1"/>
          <p:nvPr/>
        </p:nvSpPr>
        <p:spPr>
          <a:xfrm>
            <a:off x="270900" y="270900"/>
            <a:ext cx="85974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Analysis of 2-3 Tree: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Lower Bound of number of keys for height h: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76" name="Google Shape;3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75" y="1526650"/>
            <a:ext cx="5023950" cy="5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75" y="2147700"/>
            <a:ext cx="3057525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8"/>
          <p:cNvSpPr txBox="1"/>
          <p:nvPr/>
        </p:nvSpPr>
        <p:spPr>
          <a:xfrm>
            <a:off x="270900" y="2785500"/>
            <a:ext cx="8597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Upper Bound of number of keys for height h: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83" name="Google Shape;3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75" y="2147700"/>
            <a:ext cx="305752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75" y="3363375"/>
            <a:ext cx="8184476" cy="5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975" y="3896950"/>
            <a:ext cx="2898675" cy="6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975" y="4922600"/>
            <a:ext cx="5591608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975" y="1526650"/>
            <a:ext cx="5023950" cy="5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8"/>
          <p:cNvSpPr txBox="1"/>
          <p:nvPr/>
        </p:nvSpPr>
        <p:spPr>
          <a:xfrm>
            <a:off x="270900" y="270900"/>
            <a:ext cx="85974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Analysis of 2-3 Tree: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Lower Bound of number of keys for height h: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9"/>
          <p:cNvSpPr txBox="1"/>
          <p:nvPr/>
        </p:nvSpPr>
        <p:spPr>
          <a:xfrm>
            <a:off x="64150" y="270900"/>
            <a:ext cx="9010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Analysis of 2-3 Tree: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Lower Bound of n for a given h </a:t>
            </a:r>
            <a:r>
              <a:rPr lang="en" sz="2200">
                <a:solidFill>
                  <a:schemeClr val="dk1"/>
                </a:solidFill>
              </a:rPr>
              <a:t>		Upper Bound of </a:t>
            </a:r>
            <a:r>
              <a:rPr lang="en" sz="2200">
                <a:solidFill>
                  <a:schemeClr val="dk1"/>
                </a:solidFill>
              </a:rPr>
              <a:t>n for a given </a:t>
            </a:r>
            <a:r>
              <a:rPr lang="en" sz="2400">
                <a:solidFill>
                  <a:schemeClr val="dk1"/>
                </a:solidFill>
              </a:rPr>
              <a:t>h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94" name="Google Shape;39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8" y="1082400"/>
            <a:ext cx="9010925" cy="53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2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2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139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Write an algorithm for: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Computing a mode in an array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</a:t>
            </a:r>
            <a:r>
              <a:rPr b="1" lang="en" sz="2400">
                <a:solidFill>
                  <a:schemeClr val="dk1"/>
                </a:solidFill>
              </a:rPr>
              <a:t>presorting-based</a:t>
            </a:r>
            <a:r>
              <a:rPr lang="en" sz="2400">
                <a:solidFill>
                  <a:schemeClr val="dk1"/>
                </a:solidFill>
              </a:rPr>
              <a:t> technique.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Analyze its time efficiency.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Compare with the brute force algorithm.</a:t>
            </a:r>
            <a:endParaRPr sz="2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6422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4"/>
          <p:cNvSpPr txBox="1"/>
          <p:nvPr/>
        </p:nvSpPr>
        <p:spPr>
          <a:xfrm>
            <a:off x="139225" y="106750"/>
            <a:ext cx="8893500" cy="6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Analysis: Inserting a key into a B-tree</a:t>
            </a:r>
            <a:endParaRPr sz="3000"/>
          </a:p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For a B-tree of height h, B-TREE-INSERT performs O(h) disk accesses, since only O(1) DISK-READ and DISK-WRITE operations occur between calls to B-TREE-INSERT-NONFULL. 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The total CPU time used is O(t h) = O(t log</a:t>
            </a:r>
            <a:r>
              <a:rPr baseline="-25000" lang="en" sz="2600"/>
              <a:t>t</a:t>
            </a:r>
            <a:r>
              <a:rPr lang="en" sz="2600"/>
              <a:t> n).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Since B-TREE-INSERT-NONFULL is tail-recursive, we can alternatively implement it as a while loop, thereby demonstrating that the number of pages that need to be in main memory at any time is O(1).</a:t>
            </a:r>
            <a:endParaRPr sz="2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5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Transform for good!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&lt;/ End of Transform-n-Conquer &gt;</a:t>
            </a:r>
            <a:endParaRPr b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3999" cy="6003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18400"/>
            <a:ext cx="7576374" cy="5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925" y="4280825"/>
            <a:ext cx="2072050" cy="4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270900" y="270900"/>
            <a:ext cx="8597400" cy="20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Write an algorithm for: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Computing a mode in an array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using </a:t>
            </a:r>
            <a:r>
              <a:rPr b="1" lang="en" sz="2400">
                <a:solidFill>
                  <a:schemeClr val="dk1"/>
                </a:solidFill>
              </a:rPr>
              <a:t>presorting-based </a:t>
            </a:r>
            <a:r>
              <a:rPr lang="en" sz="2400">
                <a:solidFill>
                  <a:schemeClr val="dk1"/>
                </a:solidFill>
              </a:rPr>
              <a:t>technique.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Analyze its time efficiency.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Compare with the brute force algorithm.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